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4"/>
  </p:notesMasterIdLst>
  <p:handoutMasterIdLst>
    <p:handoutMasterId r:id="rId15"/>
  </p:handoutMasterIdLst>
  <p:sldIdLst>
    <p:sldId id="382" r:id="rId2"/>
    <p:sldId id="393" r:id="rId3"/>
    <p:sldId id="394" r:id="rId4"/>
    <p:sldId id="395" r:id="rId5"/>
    <p:sldId id="383" r:id="rId6"/>
    <p:sldId id="389" r:id="rId7"/>
    <p:sldId id="392" r:id="rId8"/>
    <p:sldId id="391" r:id="rId9"/>
    <p:sldId id="373" r:id="rId10"/>
    <p:sldId id="374" r:id="rId11"/>
    <p:sldId id="396" r:id="rId12"/>
    <p:sldId id="379" r:id="rId13"/>
  </p:sldIdLst>
  <p:sldSz cx="9144000" cy="6858000" type="screen4x3"/>
  <p:notesSz cx="9918700" cy="67945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>
          <p15:clr>
            <a:srgbClr val="A4A3A4"/>
          </p15:clr>
        </p15:guide>
        <p15:guide id="2" pos="312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DD4A7F"/>
    <a:srgbClr val="FFCCFF"/>
    <a:srgbClr val="85C9DE"/>
    <a:srgbClr val="9B354B"/>
    <a:srgbClr val="C4526A"/>
    <a:srgbClr val="CE4661"/>
    <a:srgbClr val="669900"/>
    <a:srgbClr val="FF99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1" autoAdjust="0"/>
    <p:restoredTop sz="94660" autoAdjust="0"/>
  </p:normalViewPr>
  <p:slideViewPr>
    <p:cSldViewPr>
      <p:cViewPr>
        <p:scale>
          <a:sx n="70" d="100"/>
          <a:sy n="70" d="100"/>
        </p:scale>
        <p:origin x="1494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06" y="-108"/>
      </p:cViewPr>
      <p:guideLst>
        <p:guide orient="horz" pos="2140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E8BE1F-8A50-475E-8368-D2E3F2A43CF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4D976C-1B03-4530-BEA6-D2F48DC37A40}">
      <dgm:prSet phldrT="[Текст]" custT="1"/>
      <dgm:spPr/>
      <dgm:t>
        <a:bodyPr/>
        <a:lstStyle/>
        <a:p>
          <a:r>
            <a:rPr lang="en-US" sz="1300" b="1" i="0" u="sng" dirty="0" smtClean="0"/>
            <a:t>I. </a:t>
          </a:r>
          <a:r>
            <a:rPr lang="ru-RU" sz="1300" b="1" i="0" u="sng" dirty="0" smtClean="0"/>
            <a:t>Упрощенная</a:t>
          </a:r>
          <a:endParaRPr lang="ru-RU" sz="1300" u="sng" dirty="0"/>
        </a:p>
      </dgm:t>
    </dgm:pt>
    <dgm:pt modelId="{71A4E5BF-D80C-4D8A-A265-C3E94E141BEC}" type="parTrans" cxnId="{CD87669E-20E4-43D7-9B79-6966C5A24C24}">
      <dgm:prSet/>
      <dgm:spPr/>
      <dgm:t>
        <a:bodyPr/>
        <a:lstStyle/>
        <a:p>
          <a:endParaRPr lang="ru-RU" sz="1300"/>
        </a:p>
      </dgm:t>
    </dgm:pt>
    <dgm:pt modelId="{DC9A8388-BCB0-45C8-B002-2D44260AEEFE}" type="sibTrans" cxnId="{CD87669E-20E4-43D7-9B79-6966C5A24C24}">
      <dgm:prSet/>
      <dgm:spPr/>
      <dgm:t>
        <a:bodyPr/>
        <a:lstStyle/>
        <a:p>
          <a:endParaRPr lang="ru-RU" sz="1300"/>
        </a:p>
      </dgm:t>
    </dgm:pt>
    <dgm:pt modelId="{BE0D28EE-C196-4D81-B1D2-9044010578F5}">
      <dgm:prSet phldrT="[Текст]" custT="1"/>
      <dgm:spPr/>
      <dgm:t>
        <a:bodyPr/>
        <a:lstStyle/>
        <a:p>
          <a:r>
            <a:rPr lang="ru-RU" sz="1300" b="0" i="0" dirty="0" smtClean="0"/>
            <a:t>Оплата штрафов ГИБДД и справочные услуги: получение бухгалтерской отчетности </a:t>
          </a:r>
          <a:r>
            <a:rPr lang="ru-RU" sz="1300" b="0" i="0" dirty="0" err="1" smtClean="0"/>
            <a:t>юрлица</a:t>
          </a:r>
          <a:r>
            <a:rPr lang="ru-RU" sz="1300" b="0" i="0" dirty="0" smtClean="0"/>
            <a:t>, получение копий некоторых </a:t>
          </a:r>
          <a:r>
            <a:rPr lang="ru-RU" sz="1300" b="0" i="0" dirty="0" smtClean="0"/>
            <a:t>документов.</a:t>
          </a:r>
          <a:endParaRPr lang="ru-RU" sz="1300" dirty="0"/>
        </a:p>
      </dgm:t>
    </dgm:pt>
    <dgm:pt modelId="{C36E48A9-D2D2-43B2-B972-AF2A7473CE13}" type="parTrans" cxnId="{F7AA5BA1-863E-4A7F-BD73-03C75AE98EF3}">
      <dgm:prSet/>
      <dgm:spPr/>
      <dgm:t>
        <a:bodyPr/>
        <a:lstStyle/>
        <a:p>
          <a:endParaRPr lang="ru-RU" sz="1300"/>
        </a:p>
      </dgm:t>
    </dgm:pt>
    <dgm:pt modelId="{9A24FC15-B058-47F4-A33D-2267D4F69411}" type="sibTrans" cxnId="{F7AA5BA1-863E-4A7F-BD73-03C75AE98EF3}">
      <dgm:prSet/>
      <dgm:spPr/>
      <dgm:t>
        <a:bodyPr/>
        <a:lstStyle/>
        <a:p>
          <a:endParaRPr lang="ru-RU" sz="1300"/>
        </a:p>
      </dgm:t>
    </dgm:pt>
    <dgm:pt modelId="{ED3F85FB-CF08-4D13-94DD-3F175B79EE3F}">
      <dgm:prSet phldrT="[Текст]" custT="1"/>
      <dgm:spPr/>
      <dgm:t>
        <a:bodyPr/>
        <a:lstStyle/>
        <a:p>
          <a:r>
            <a:rPr lang="en-US" sz="1300" b="1" i="0" u="sng" dirty="0" smtClean="0"/>
            <a:t>II. </a:t>
          </a:r>
          <a:r>
            <a:rPr lang="ru-RU" sz="1300" b="1" i="0" u="sng" dirty="0" smtClean="0"/>
            <a:t>Стандартная</a:t>
          </a:r>
          <a:endParaRPr lang="ru-RU" sz="1300" u="sng" dirty="0"/>
        </a:p>
      </dgm:t>
    </dgm:pt>
    <dgm:pt modelId="{84195466-1642-426F-AC03-EEABBB596497}" type="parTrans" cxnId="{CFACBDC6-627D-4BD9-8853-DB87A7D8261C}">
      <dgm:prSet/>
      <dgm:spPr/>
      <dgm:t>
        <a:bodyPr/>
        <a:lstStyle/>
        <a:p>
          <a:endParaRPr lang="ru-RU" sz="1300"/>
        </a:p>
      </dgm:t>
    </dgm:pt>
    <dgm:pt modelId="{2C2222B7-5250-4E04-B161-91A8923FD573}" type="sibTrans" cxnId="{CFACBDC6-627D-4BD9-8853-DB87A7D8261C}">
      <dgm:prSet/>
      <dgm:spPr/>
      <dgm:t>
        <a:bodyPr/>
        <a:lstStyle/>
        <a:p>
          <a:endParaRPr lang="ru-RU" sz="1300"/>
        </a:p>
      </dgm:t>
    </dgm:pt>
    <dgm:pt modelId="{7EA0FBED-1E72-44BF-9B7D-D0F511CB70ED}">
      <dgm:prSet phldrT="[Текст]" custT="1"/>
      <dgm:spPr/>
      <dgm:t>
        <a:bodyPr/>
        <a:lstStyle/>
        <a:p>
          <a:r>
            <a:rPr lang="ru-RU" sz="1300" b="0" i="0" dirty="0" smtClean="0"/>
            <a:t>Запись к врачу, получение выписки о состоянии пенсионного счета, проверку налоговой задолженности</a:t>
          </a:r>
          <a:endParaRPr lang="ru-RU" sz="1300" dirty="0"/>
        </a:p>
      </dgm:t>
    </dgm:pt>
    <dgm:pt modelId="{0F25E9A9-E584-42C4-9349-D03690645CFD}" type="parTrans" cxnId="{A2393E0E-56C8-4CF8-97FC-BFDD637809A4}">
      <dgm:prSet/>
      <dgm:spPr/>
      <dgm:t>
        <a:bodyPr/>
        <a:lstStyle/>
        <a:p>
          <a:endParaRPr lang="ru-RU" sz="1300"/>
        </a:p>
      </dgm:t>
    </dgm:pt>
    <dgm:pt modelId="{DC012D76-3B04-4011-A9F5-F6956D0493D3}" type="sibTrans" cxnId="{A2393E0E-56C8-4CF8-97FC-BFDD637809A4}">
      <dgm:prSet/>
      <dgm:spPr/>
      <dgm:t>
        <a:bodyPr/>
        <a:lstStyle/>
        <a:p>
          <a:endParaRPr lang="ru-RU" sz="1300"/>
        </a:p>
      </dgm:t>
    </dgm:pt>
    <dgm:pt modelId="{8F5D7833-D7BB-4820-A81E-B5CD3EFB0CE0}">
      <dgm:prSet phldrT="[Текст]" custT="1"/>
      <dgm:spPr/>
      <dgm:t>
        <a:bodyPr/>
        <a:lstStyle/>
        <a:p>
          <a:r>
            <a:rPr lang="en-US" sz="1300" b="1" i="0" u="sng" dirty="0" smtClean="0"/>
            <a:t>III. </a:t>
          </a:r>
          <a:r>
            <a:rPr lang="ru-RU" sz="1300" b="1" i="0" u="sng" dirty="0" smtClean="0"/>
            <a:t>Подтвержденная</a:t>
          </a:r>
          <a:endParaRPr lang="ru-RU" sz="1300" u="sng" dirty="0"/>
        </a:p>
      </dgm:t>
    </dgm:pt>
    <dgm:pt modelId="{48983331-5502-4107-8ABD-C64901B7DDF1}" type="parTrans" cxnId="{422C61A6-37F4-485B-8870-FA20F6AB7805}">
      <dgm:prSet/>
      <dgm:spPr/>
      <dgm:t>
        <a:bodyPr/>
        <a:lstStyle/>
        <a:p>
          <a:endParaRPr lang="ru-RU" sz="1300"/>
        </a:p>
      </dgm:t>
    </dgm:pt>
    <dgm:pt modelId="{ABBAC971-C7A8-4EAC-BE98-1A0BBF17BF45}" type="sibTrans" cxnId="{422C61A6-37F4-485B-8870-FA20F6AB7805}">
      <dgm:prSet/>
      <dgm:spPr/>
      <dgm:t>
        <a:bodyPr/>
        <a:lstStyle/>
        <a:p>
          <a:endParaRPr lang="ru-RU" sz="1300"/>
        </a:p>
      </dgm:t>
    </dgm:pt>
    <dgm:pt modelId="{1F63B765-C0D9-4AEA-A4A1-AFCA8B68C3A1}">
      <dgm:prSet phldrT="[Текст]" custT="1"/>
      <dgm:spPr/>
      <dgm:t>
        <a:bodyPr/>
        <a:lstStyle/>
        <a:p>
          <a:r>
            <a:rPr lang="ru-RU" sz="1300" b="0" i="0" dirty="0" smtClean="0"/>
            <a:t>Все </a:t>
          </a:r>
          <a:r>
            <a:rPr lang="ru-RU" sz="1300" b="0" i="0" dirty="0" err="1" smtClean="0"/>
            <a:t>госуслуги</a:t>
          </a:r>
          <a:r>
            <a:rPr lang="ru-RU" sz="1300" b="0" i="0" dirty="0" smtClean="0"/>
            <a:t>: загранпаспорт, регистрация автомобиля, замена водительского удостоверения, регистрация по месту </a:t>
          </a:r>
          <a:r>
            <a:rPr lang="ru-RU" sz="1300" b="0" i="0" dirty="0" smtClean="0"/>
            <a:t>жительства, </a:t>
          </a:r>
          <a:endParaRPr lang="ru-RU" sz="1300" b="1" u="none" dirty="0"/>
        </a:p>
      </dgm:t>
    </dgm:pt>
    <dgm:pt modelId="{6600C247-5529-4402-9EA4-ADFA3746EDE1}" type="parTrans" cxnId="{BCA96D88-4B64-4E32-863F-2A3AD671015A}">
      <dgm:prSet/>
      <dgm:spPr/>
      <dgm:t>
        <a:bodyPr/>
        <a:lstStyle/>
        <a:p>
          <a:endParaRPr lang="ru-RU" sz="1300"/>
        </a:p>
      </dgm:t>
    </dgm:pt>
    <dgm:pt modelId="{14699F3F-240E-4580-B1C4-E373F9F8A4B1}" type="sibTrans" cxnId="{BCA96D88-4B64-4E32-863F-2A3AD671015A}">
      <dgm:prSet/>
      <dgm:spPr/>
      <dgm:t>
        <a:bodyPr/>
        <a:lstStyle/>
        <a:p>
          <a:endParaRPr lang="ru-RU" sz="1300"/>
        </a:p>
      </dgm:t>
    </dgm:pt>
    <dgm:pt modelId="{A212DA54-821E-437A-BC91-7666E3247747}">
      <dgm:prSet phldrT="[Текст]" custT="1"/>
      <dgm:spPr/>
      <dgm:t>
        <a:bodyPr/>
        <a:lstStyle/>
        <a:p>
          <a:r>
            <a:rPr lang="ru-RU" sz="1300" b="0" i="0" dirty="0" smtClean="0">
              <a:solidFill>
                <a:srgbClr val="FF0000"/>
              </a:solidFill>
            </a:rPr>
            <a:t>!!!</a:t>
          </a:r>
          <a:r>
            <a:rPr lang="ru-RU" sz="1300" b="0" i="0" dirty="0" smtClean="0"/>
            <a:t> </a:t>
          </a:r>
          <a:r>
            <a:rPr lang="ru-RU" sz="1300" b="1" i="0" u="none" dirty="0" smtClean="0"/>
            <a:t>зачисление в образовательное учреждение</a:t>
          </a:r>
          <a:endParaRPr lang="ru-RU" sz="1300" b="1" u="none" dirty="0"/>
        </a:p>
      </dgm:t>
    </dgm:pt>
    <dgm:pt modelId="{3933E6BB-3CB7-46D2-818A-FCABDFFF651A}" type="parTrans" cxnId="{5032604E-4FD8-4E21-9DF6-9C7B9E3D388A}">
      <dgm:prSet/>
      <dgm:spPr/>
      <dgm:t>
        <a:bodyPr/>
        <a:lstStyle/>
        <a:p>
          <a:endParaRPr lang="ru-RU" sz="1300"/>
        </a:p>
      </dgm:t>
    </dgm:pt>
    <dgm:pt modelId="{F407F895-E5BF-482C-ADC1-5B1027CCB5DE}" type="sibTrans" cxnId="{5032604E-4FD8-4E21-9DF6-9C7B9E3D388A}">
      <dgm:prSet/>
      <dgm:spPr/>
      <dgm:t>
        <a:bodyPr/>
        <a:lstStyle/>
        <a:p>
          <a:endParaRPr lang="ru-RU" sz="1300"/>
        </a:p>
      </dgm:t>
    </dgm:pt>
    <dgm:pt modelId="{B30DBDC2-4B6A-4D61-A620-A1F001664274}" type="pres">
      <dgm:prSet presAssocID="{45E8BE1F-8A50-475E-8368-D2E3F2A43CF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E306B8-6296-4B51-97AA-48B450704AD5}" type="pres">
      <dgm:prSet presAssocID="{634D976C-1B03-4530-BEA6-D2F48DC37A4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B8A0A-0D3B-4EDB-A963-DADE6F97ABFC}" type="pres">
      <dgm:prSet presAssocID="{DC9A8388-BCB0-45C8-B002-2D44260AEEFE}" presName="sibTrans" presStyleCnt="0"/>
      <dgm:spPr/>
    </dgm:pt>
    <dgm:pt modelId="{C14F0D14-C17D-4079-BF42-D627AC202F9D}" type="pres">
      <dgm:prSet presAssocID="{ED3F85FB-CF08-4D13-94DD-3F175B79EE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92881-43B1-44A0-BAE1-FA1DE3CC7A62}" type="pres">
      <dgm:prSet presAssocID="{2C2222B7-5250-4E04-B161-91A8923FD573}" presName="sibTrans" presStyleCnt="0"/>
      <dgm:spPr/>
    </dgm:pt>
    <dgm:pt modelId="{9423C934-5422-4FEC-9E51-9D02D7CD3EAB}" type="pres">
      <dgm:prSet presAssocID="{8F5D7833-D7BB-4820-A81E-B5CD3EFB0CE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E77CBB-88A1-4B0D-AC40-1677CFCF5E1D}" type="presOf" srcId="{8F5D7833-D7BB-4820-A81E-B5CD3EFB0CE0}" destId="{9423C934-5422-4FEC-9E51-9D02D7CD3EAB}" srcOrd="0" destOrd="0" presId="urn:microsoft.com/office/officeart/2005/8/layout/hList6"/>
    <dgm:cxn modelId="{A76FABA4-4D6D-4B19-823F-296AA6ECE46F}" type="presOf" srcId="{634D976C-1B03-4530-BEA6-D2F48DC37A40}" destId="{81E306B8-6296-4B51-97AA-48B450704AD5}" srcOrd="0" destOrd="0" presId="urn:microsoft.com/office/officeart/2005/8/layout/hList6"/>
    <dgm:cxn modelId="{5032604E-4FD8-4E21-9DF6-9C7B9E3D388A}" srcId="{8F5D7833-D7BB-4820-A81E-B5CD3EFB0CE0}" destId="{A212DA54-821E-437A-BC91-7666E3247747}" srcOrd="1" destOrd="0" parTransId="{3933E6BB-3CB7-46D2-818A-FCABDFFF651A}" sibTransId="{F407F895-E5BF-482C-ADC1-5B1027CCB5DE}"/>
    <dgm:cxn modelId="{422C61A6-37F4-485B-8870-FA20F6AB7805}" srcId="{45E8BE1F-8A50-475E-8368-D2E3F2A43CF8}" destId="{8F5D7833-D7BB-4820-A81E-B5CD3EFB0CE0}" srcOrd="2" destOrd="0" parTransId="{48983331-5502-4107-8ABD-C64901B7DDF1}" sibTransId="{ABBAC971-C7A8-4EAC-BE98-1A0BBF17BF45}"/>
    <dgm:cxn modelId="{CFACBDC6-627D-4BD9-8853-DB87A7D8261C}" srcId="{45E8BE1F-8A50-475E-8368-D2E3F2A43CF8}" destId="{ED3F85FB-CF08-4D13-94DD-3F175B79EE3F}" srcOrd="1" destOrd="0" parTransId="{84195466-1642-426F-AC03-EEABBB596497}" sibTransId="{2C2222B7-5250-4E04-B161-91A8923FD573}"/>
    <dgm:cxn modelId="{CD87669E-20E4-43D7-9B79-6966C5A24C24}" srcId="{45E8BE1F-8A50-475E-8368-D2E3F2A43CF8}" destId="{634D976C-1B03-4530-BEA6-D2F48DC37A40}" srcOrd="0" destOrd="0" parTransId="{71A4E5BF-D80C-4D8A-A265-C3E94E141BEC}" sibTransId="{DC9A8388-BCB0-45C8-B002-2D44260AEEFE}"/>
    <dgm:cxn modelId="{F7AA5BA1-863E-4A7F-BD73-03C75AE98EF3}" srcId="{634D976C-1B03-4530-BEA6-D2F48DC37A40}" destId="{BE0D28EE-C196-4D81-B1D2-9044010578F5}" srcOrd="0" destOrd="0" parTransId="{C36E48A9-D2D2-43B2-B972-AF2A7473CE13}" sibTransId="{9A24FC15-B058-47F4-A33D-2267D4F69411}"/>
    <dgm:cxn modelId="{72D09CED-86FA-49E9-9DB0-8C34550750AC}" type="presOf" srcId="{45E8BE1F-8A50-475E-8368-D2E3F2A43CF8}" destId="{B30DBDC2-4B6A-4D61-A620-A1F001664274}" srcOrd="0" destOrd="0" presId="urn:microsoft.com/office/officeart/2005/8/layout/hList6"/>
    <dgm:cxn modelId="{2115ABCA-0F81-4D71-A708-F2468D317EDC}" type="presOf" srcId="{BE0D28EE-C196-4D81-B1D2-9044010578F5}" destId="{81E306B8-6296-4B51-97AA-48B450704AD5}" srcOrd="0" destOrd="1" presId="urn:microsoft.com/office/officeart/2005/8/layout/hList6"/>
    <dgm:cxn modelId="{A2393E0E-56C8-4CF8-97FC-BFDD637809A4}" srcId="{ED3F85FB-CF08-4D13-94DD-3F175B79EE3F}" destId="{7EA0FBED-1E72-44BF-9B7D-D0F511CB70ED}" srcOrd="0" destOrd="0" parTransId="{0F25E9A9-E584-42C4-9349-D03690645CFD}" sibTransId="{DC012D76-3B04-4011-A9F5-F6956D0493D3}"/>
    <dgm:cxn modelId="{C240BA94-55CF-41E7-A462-5D731B5B013A}" type="presOf" srcId="{7EA0FBED-1E72-44BF-9B7D-D0F511CB70ED}" destId="{C14F0D14-C17D-4079-BF42-D627AC202F9D}" srcOrd="0" destOrd="1" presId="urn:microsoft.com/office/officeart/2005/8/layout/hList6"/>
    <dgm:cxn modelId="{4F2CBC01-A82F-4990-BB99-B73EB3940485}" type="presOf" srcId="{ED3F85FB-CF08-4D13-94DD-3F175B79EE3F}" destId="{C14F0D14-C17D-4079-BF42-D627AC202F9D}" srcOrd="0" destOrd="0" presId="urn:microsoft.com/office/officeart/2005/8/layout/hList6"/>
    <dgm:cxn modelId="{60C2D515-2319-4F04-AF11-8FB70D0BFF33}" type="presOf" srcId="{A212DA54-821E-437A-BC91-7666E3247747}" destId="{9423C934-5422-4FEC-9E51-9D02D7CD3EAB}" srcOrd="0" destOrd="2" presId="urn:microsoft.com/office/officeart/2005/8/layout/hList6"/>
    <dgm:cxn modelId="{BCA96D88-4B64-4E32-863F-2A3AD671015A}" srcId="{8F5D7833-D7BB-4820-A81E-B5CD3EFB0CE0}" destId="{1F63B765-C0D9-4AEA-A4A1-AFCA8B68C3A1}" srcOrd="0" destOrd="0" parTransId="{6600C247-5529-4402-9EA4-ADFA3746EDE1}" sibTransId="{14699F3F-240E-4580-B1C4-E373F9F8A4B1}"/>
    <dgm:cxn modelId="{F223B32E-A2C5-495C-BB82-2B19D30A56F3}" type="presOf" srcId="{1F63B765-C0D9-4AEA-A4A1-AFCA8B68C3A1}" destId="{9423C934-5422-4FEC-9E51-9D02D7CD3EAB}" srcOrd="0" destOrd="1" presId="urn:microsoft.com/office/officeart/2005/8/layout/hList6"/>
    <dgm:cxn modelId="{BE4E8DAB-60AC-4FA9-AFC1-0554697A5047}" type="presParOf" srcId="{B30DBDC2-4B6A-4D61-A620-A1F001664274}" destId="{81E306B8-6296-4B51-97AA-48B450704AD5}" srcOrd="0" destOrd="0" presId="urn:microsoft.com/office/officeart/2005/8/layout/hList6"/>
    <dgm:cxn modelId="{BFF8B38B-4DD1-4E94-9FD8-37BE5F2F3B60}" type="presParOf" srcId="{B30DBDC2-4B6A-4D61-A620-A1F001664274}" destId="{718B8A0A-0D3B-4EDB-A963-DADE6F97ABFC}" srcOrd="1" destOrd="0" presId="urn:microsoft.com/office/officeart/2005/8/layout/hList6"/>
    <dgm:cxn modelId="{CE5D49C8-1584-4ABC-BEBD-12FD63F1943E}" type="presParOf" srcId="{B30DBDC2-4B6A-4D61-A620-A1F001664274}" destId="{C14F0D14-C17D-4079-BF42-D627AC202F9D}" srcOrd="2" destOrd="0" presId="urn:microsoft.com/office/officeart/2005/8/layout/hList6"/>
    <dgm:cxn modelId="{A6C4D8C2-8CDC-4A7E-80D1-8B8AA418465E}" type="presParOf" srcId="{B30DBDC2-4B6A-4D61-A620-A1F001664274}" destId="{A0192881-43B1-44A0-BAE1-FA1DE3CC7A62}" srcOrd="3" destOrd="0" presId="urn:microsoft.com/office/officeart/2005/8/layout/hList6"/>
    <dgm:cxn modelId="{C239DF76-5241-41C2-A34C-7652239D5040}" type="presParOf" srcId="{B30DBDC2-4B6A-4D61-A620-A1F001664274}" destId="{9423C934-5422-4FEC-9E51-9D02D7CD3EA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306B8-6296-4B51-97AA-48B450704AD5}">
      <dsp:nvSpPr>
        <dsp:cNvPr id="0" name=""/>
        <dsp:cNvSpPr/>
      </dsp:nvSpPr>
      <dsp:spPr>
        <a:xfrm rot="16200000">
          <a:off x="-469940" y="471030"/>
          <a:ext cx="3775968" cy="283390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255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0" u="sng" kern="1200" dirty="0" smtClean="0"/>
            <a:t>I. </a:t>
          </a:r>
          <a:r>
            <a:rPr lang="ru-RU" sz="1300" b="1" i="0" u="sng" kern="1200" dirty="0" smtClean="0"/>
            <a:t>Упрощенная</a:t>
          </a:r>
          <a:endParaRPr lang="ru-RU" sz="1300" u="sng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i="0" kern="1200" dirty="0" smtClean="0"/>
            <a:t>Оплата штрафов ГИБДД и справочные услуги: получение бухгалтерской отчетности </a:t>
          </a:r>
          <a:r>
            <a:rPr lang="ru-RU" sz="1300" b="0" i="0" kern="1200" dirty="0" err="1" smtClean="0"/>
            <a:t>юрлица</a:t>
          </a:r>
          <a:r>
            <a:rPr lang="ru-RU" sz="1300" b="0" i="0" kern="1200" dirty="0" smtClean="0"/>
            <a:t>, получение копий некоторых </a:t>
          </a:r>
          <a:r>
            <a:rPr lang="ru-RU" sz="1300" b="0" i="0" kern="1200" dirty="0" smtClean="0"/>
            <a:t>документов.</a:t>
          </a:r>
          <a:endParaRPr lang="ru-RU" sz="1300" kern="1200" dirty="0"/>
        </a:p>
      </dsp:txBody>
      <dsp:txXfrm rot="5400000">
        <a:off x="1091" y="755193"/>
        <a:ext cx="2833907" cy="2265580"/>
      </dsp:txXfrm>
    </dsp:sp>
    <dsp:sp modelId="{C14F0D14-C17D-4079-BF42-D627AC202F9D}">
      <dsp:nvSpPr>
        <dsp:cNvPr id="0" name=""/>
        <dsp:cNvSpPr/>
      </dsp:nvSpPr>
      <dsp:spPr>
        <a:xfrm rot="16200000">
          <a:off x="2576511" y="471030"/>
          <a:ext cx="3775968" cy="283390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255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0" u="sng" kern="1200" dirty="0" smtClean="0"/>
            <a:t>II. </a:t>
          </a:r>
          <a:r>
            <a:rPr lang="ru-RU" sz="1300" b="1" i="0" u="sng" kern="1200" dirty="0" smtClean="0"/>
            <a:t>Стандартная</a:t>
          </a:r>
          <a:endParaRPr lang="ru-RU" sz="1300" u="sng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i="0" kern="1200" dirty="0" smtClean="0"/>
            <a:t>Запись к врачу, получение выписки о состоянии пенсионного счета, проверку налоговой задолженности</a:t>
          </a:r>
          <a:endParaRPr lang="ru-RU" sz="1300" kern="1200" dirty="0"/>
        </a:p>
      </dsp:txBody>
      <dsp:txXfrm rot="5400000">
        <a:off x="3047542" y="755193"/>
        <a:ext cx="2833907" cy="2265580"/>
      </dsp:txXfrm>
    </dsp:sp>
    <dsp:sp modelId="{9423C934-5422-4FEC-9E51-9D02D7CD3EAB}">
      <dsp:nvSpPr>
        <dsp:cNvPr id="0" name=""/>
        <dsp:cNvSpPr/>
      </dsp:nvSpPr>
      <dsp:spPr>
        <a:xfrm rot="16200000">
          <a:off x="5622962" y="471030"/>
          <a:ext cx="3775968" cy="283390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255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0" u="sng" kern="1200" dirty="0" smtClean="0"/>
            <a:t>III. </a:t>
          </a:r>
          <a:r>
            <a:rPr lang="ru-RU" sz="1300" b="1" i="0" u="sng" kern="1200" dirty="0" smtClean="0"/>
            <a:t>Подтвержденная</a:t>
          </a:r>
          <a:endParaRPr lang="ru-RU" sz="1300" u="sng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i="0" kern="1200" dirty="0" smtClean="0"/>
            <a:t>Все </a:t>
          </a:r>
          <a:r>
            <a:rPr lang="ru-RU" sz="1300" b="0" i="0" kern="1200" dirty="0" err="1" smtClean="0"/>
            <a:t>госуслуги</a:t>
          </a:r>
          <a:r>
            <a:rPr lang="ru-RU" sz="1300" b="0" i="0" kern="1200" dirty="0" smtClean="0"/>
            <a:t>: загранпаспорт, регистрация автомобиля, замена водительского удостоверения, регистрация по месту </a:t>
          </a:r>
          <a:r>
            <a:rPr lang="ru-RU" sz="1300" b="0" i="0" kern="1200" dirty="0" smtClean="0"/>
            <a:t>жительства, </a:t>
          </a:r>
          <a:endParaRPr lang="ru-RU" sz="1300" b="1" u="none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i="0" kern="1200" dirty="0" smtClean="0">
              <a:solidFill>
                <a:srgbClr val="FF0000"/>
              </a:solidFill>
            </a:rPr>
            <a:t>!!!</a:t>
          </a:r>
          <a:r>
            <a:rPr lang="ru-RU" sz="1300" b="0" i="0" kern="1200" dirty="0" smtClean="0"/>
            <a:t> </a:t>
          </a:r>
          <a:r>
            <a:rPr lang="ru-RU" sz="1300" b="1" i="0" u="none" kern="1200" dirty="0" smtClean="0"/>
            <a:t>зачисление в образовательное учреждение</a:t>
          </a:r>
          <a:endParaRPr lang="ru-RU" sz="1300" b="1" u="none" kern="1200" dirty="0"/>
        </a:p>
      </dsp:txBody>
      <dsp:txXfrm rot="5400000">
        <a:off x="6093993" y="755193"/>
        <a:ext cx="2833907" cy="2265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8685" cy="339566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16843" y="1"/>
            <a:ext cx="4300270" cy="339566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r">
              <a:defRPr sz="1200"/>
            </a:lvl1pPr>
          </a:lstStyle>
          <a:p>
            <a:pPr>
              <a:defRPr/>
            </a:pPr>
            <a:fld id="{56E18345-A14A-4FF2-9B0D-45908302DDDA}" type="datetimeFigureOut">
              <a:rPr lang="ru-RU"/>
              <a:pPr>
                <a:defRPr/>
              </a:pPr>
              <a:t>21.12.2018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3348"/>
            <a:ext cx="4298685" cy="339566"/>
          </a:xfrm>
          <a:prstGeom prst="rect">
            <a:avLst/>
          </a:prstGeom>
        </p:spPr>
        <p:txBody>
          <a:bodyPr vert="horz" lIns="91376" tIns="45688" rIns="91376" bIns="4568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16843" y="6453348"/>
            <a:ext cx="4300270" cy="339566"/>
          </a:xfrm>
          <a:prstGeom prst="rect">
            <a:avLst/>
          </a:prstGeom>
        </p:spPr>
        <p:txBody>
          <a:bodyPr vert="horz" lIns="91376" tIns="45688" rIns="91376" bIns="45688" rtlCol="0" anchor="b"/>
          <a:lstStyle>
            <a:lvl1pPr algn="r">
              <a:defRPr sz="1200"/>
            </a:lvl1pPr>
          </a:lstStyle>
          <a:p>
            <a:pPr>
              <a:defRPr/>
            </a:pPr>
            <a:fld id="{7DF460FB-2845-470C-A3D8-42A9B91E6A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20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97099" cy="33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0016" y="1"/>
            <a:ext cx="4297098" cy="33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072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981" y="3227467"/>
            <a:ext cx="7932739" cy="305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4934"/>
            <a:ext cx="4297099" cy="33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0016" y="6454934"/>
            <a:ext cx="4297098" cy="33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E18C921-5698-49C0-AD78-568C914E1A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095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65ACC-44E5-4799-94CC-5B0403696F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E43FD-BA38-467A-A321-2C3BE8EEDD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A6945-80D0-4956-8640-0C8C0F7DBC4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26CF1-B6C9-48F3-AE6F-6EFC80946B2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E54FF-6886-4865-B7EF-EA3397497B1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E1979-59D0-4817-A027-469B0A0EB27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46AC1-DF23-46EB-8F8F-79D26425C91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E99CF-88C6-4F7E-A4FF-D6664C7CBC8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045B6-BF3C-49B4-BB4A-7E141D1083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8E07-68BC-43F5-90F9-5CE2FC5BA70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pPr>
              <a:defRPr/>
            </a:pPr>
            <a:fld id="{EA05FBE2-BB77-4BF0-B78F-8C777B74EB2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FA2D766-4401-450E-B41F-3CBD890B3D2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364502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www.gosuslugi.ru</a:t>
            </a:r>
            <a:endParaRPr lang="ru-RU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8596" y="2129436"/>
            <a:ext cx="8215370" cy="158759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 учетной записи на 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официальном </a:t>
            </a:r>
            <a:r>
              <a:rPr lang="ru-RU" sz="32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интернет-портале </a:t>
            </a:r>
            <a:r>
              <a:rPr lang="ru-RU" sz="32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государственных </a:t>
            </a:r>
            <a:r>
              <a:rPr lang="ru-RU" sz="32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</a:t>
            </a:r>
            <a:endParaRPr lang="en-US" sz="32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3413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79512" y="119675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003366"/>
                </a:solidFill>
              </a:rPr>
              <a:t>Возможна </a:t>
            </a:r>
            <a:r>
              <a:rPr lang="ru-RU" sz="2400" i="1" dirty="0">
                <a:solidFill>
                  <a:srgbClr val="003366"/>
                </a:solidFill>
              </a:rPr>
              <a:t>регистрация пользователя в </a:t>
            </a:r>
            <a:r>
              <a:rPr lang="ru-RU" sz="2400" i="1" dirty="0">
                <a:solidFill>
                  <a:srgbClr val="C00000"/>
                </a:solidFill>
              </a:rPr>
              <a:t>Центре обслуживания</a:t>
            </a:r>
            <a:r>
              <a:rPr lang="ru-RU" sz="2400" i="1" dirty="0">
                <a:solidFill>
                  <a:srgbClr val="003366"/>
                </a:solidFill>
              </a:rPr>
              <a:t> — в этом случае будет сразу создана </a:t>
            </a:r>
            <a:r>
              <a:rPr lang="ru-RU" sz="2400" i="1" dirty="0">
                <a:solidFill>
                  <a:srgbClr val="C00000"/>
                </a:solidFill>
              </a:rPr>
              <a:t>Подтвержденная учетная запись</a:t>
            </a:r>
            <a:r>
              <a:rPr lang="ru-RU" sz="2400" i="1" dirty="0">
                <a:solidFill>
                  <a:srgbClr val="003366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5829"/>
            <a:ext cx="9144000" cy="40301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92080" y="2341789"/>
            <a:ext cx="3608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solidFill>
                  <a:srgbClr val="003366"/>
                </a:solidFill>
              </a:rPr>
              <a:t>https://esia.gosuslugi.ru/public/ra/</a:t>
            </a:r>
          </a:p>
        </p:txBody>
      </p:sp>
    </p:spTree>
    <p:extLst>
      <p:ext uri="{BB962C8B-B14F-4D97-AF65-F5344CB8AC3E}">
        <p14:creationId xmlns:p14="http://schemas.microsoft.com/office/powerpoint/2010/main" val="224143577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51" y="3356992"/>
            <a:ext cx="7607300" cy="30404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938004"/>
            <a:ext cx="2981325" cy="36766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63688" y="5157192"/>
            <a:ext cx="1728192" cy="1240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8099" y="1233605"/>
            <a:ext cx="4968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66"/>
                </a:solidFill>
              </a:rPr>
              <a:t>В личном кабинете в разделе «</a:t>
            </a:r>
            <a:r>
              <a:rPr lang="ru-RU" sz="2400" dirty="0" smtClean="0">
                <a:solidFill>
                  <a:srgbClr val="C00000"/>
                </a:solidFill>
              </a:rPr>
              <a:t>Персональная информация</a:t>
            </a:r>
            <a:r>
              <a:rPr lang="ru-RU" sz="2400" dirty="0" smtClean="0">
                <a:solidFill>
                  <a:srgbClr val="003366"/>
                </a:solidFill>
              </a:rPr>
              <a:t>» статус вашей учетной записи должен быть указан как «</a:t>
            </a:r>
            <a:r>
              <a:rPr lang="ru-RU" sz="2400" b="1" u="sng" dirty="0" smtClean="0">
                <a:solidFill>
                  <a:srgbClr val="C00000"/>
                </a:solidFill>
              </a:rPr>
              <a:t>Подтвержденная</a:t>
            </a:r>
            <a:r>
              <a:rPr lang="ru-RU" sz="2400" dirty="0" smtClean="0">
                <a:solidFill>
                  <a:srgbClr val="003366"/>
                </a:solidFill>
              </a:rPr>
              <a:t>»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7469300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10714" y="2852936"/>
            <a:ext cx="41767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www.gosuslugi.ru</a:t>
            </a: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941389"/>
            <a:ext cx="2999779" cy="299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31430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1642" y="1052736"/>
            <a:ext cx="87348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Пользователи портала </a:t>
            </a:r>
            <a:r>
              <a:rPr lang="ru-RU" sz="20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госуслуг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могут иметь одну из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трех учетных записей: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упрощенная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стандартная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подтвержденная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типа учетной зависит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услуг, которые будут </a:t>
            </a:r>
            <a:r>
              <a:rPr lang="ru-RU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доступны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электронном виде: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858069433"/>
              </p:ext>
            </p:extLst>
          </p:nvPr>
        </p:nvGraphicFramePr>
        <p:xfrm>
          <a:off x="107505" y="2094083"/>
          <a:ext cx="8928990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Рисунок 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1642" y="4581128"/>
            <a:ext cx="239815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Достаточно ввести </a:t>
            </a:r>
            <a:r>
              <a:rPr lang="ru-RU" sz="1300" dirty="0"/>
              <a:t>номер телефона и эл. почту на портале </a:t>
            </a:r>
            <a:r>
              <a:rPr lang="ru-RU" sz="1300" dirty="0" err="1" smtClean="0"/>
              <a:t>госуслуг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72925" y="4581128"/>
            <a:ext cx="239815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/>
              <a:t>Необходимо ввести номер </a:t>
            </a:r>
            <a:r>
              <a:rPr lang="ru-RU" sz="1400" dirty="0"/>
              <a:t>СНИЛС на портале </a:t>
            </a:r>
            <a:r>
              <a:rPr lang="ru-RU" sz="1400" dirty="0" err="1"/>
              <a:t>госуслуг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00192" y="4581128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300" dirty="0" smtClean="0">
                <a:solidFill>
                  <a:schemeClr val="bg1"/>
                </a:solidFill>
              </a:rPr>
              <a:t>Необходимо подтвердить личность в </a:t>
            </a:r>
            <a:r>
              <a:rPr lang="ru-RU" sz="1300" dirty="0" smtClean="0"/>
              <a:t>Центре обслуживания пользователей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4603" y="5646641"/>
            <a:ext cx="30493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ВАЖНО!</a:t>
            </a:r>
          </a:p>
          <a:p>
            <a:r>
              <a:rPr lang="ru-RU" sz="1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всех районах </a:t>
            </a:r>
            <a:r>
              <a:rPr lang="ru-RU" sz="15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 Сургута </a:t>
            </a:r>
          </a:p>
          <a:p>
            <a:r>
              <a:rPr lang="ru-RU" sz="15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создано более </a:t>
            </a:r>
            <a:r>
              <a:rPr lang="ru-RU" sz="1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</a:t>
            </a:r>
            <a:r>
              <a:rPr lang="ru-RU" sz="1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центров </a:t>
            </a:r>
          </a:p>
          <a:p>
            <a:r>
              <a:rPr lang="ru-RU" sz="15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обслуживания пользователей</a:t>
            </a:r>
            <a:endParaRPr lang="ru-RU" sz="15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03580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979" y="1196752"/>
            <a:ext cx="562816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СНИЛС </a:t>
            </a:r>
            <a:r>
              <a:rPr lang="ru-RU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страховой номер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индивидуального лицевого счета гражданина в системе обязательного пенсионного страхования. Он указан на страховом свидетельстве обязательного пенсионного страхования («зеленая» пластиковая карта</a:t>
            </a:r>
            <a:r>
              <a:rPr lang="ru-RU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СНИЛС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передаются сведения об отчислениях, которые делает работодатель </a:t>
            </a:r>
            <a:r>
              <a:rPr lang="ru-RU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980" y="1511424"/>
            <a:ext cx="3037167" cy="2061592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41669" y="3645024"/>
            <a:ext cx="890233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счет пенсии работника.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СНИЛС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хранятся сведения о стаже и зарплате. При наступлении пенсионного возраста данные пересчитываются в пенсию.</a:t>
            </a:r>
          </a:p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СНИЛС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используется для регистрации на портале «</a:t>
            </a:r>
            <a:r>
              <a:rPr lang="ru-RU" sz="20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Госуслуги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и на сайтах ведомств.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помощью СНИЛС можно получать электронные государственные услуги</a:t>
            </a:r>
            <a:r>
              <a:rPr lang="ru-RU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Узнать, как получить, заменить и восстановить СНИЛС для себя или ребенка можно на</a:t>
            </a:r>
            <a:r>
              <a:rPr lang="ru-RU" sz="2000" dirty="0"/>
              <a:t> 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официальном сайте ПФР.</a:t>
            </a:r>
          </a:p>
        </p:txBody>
      </p:sp>
    </p:spTree>
    <p:extLst>
      <p:ext uri="{BB962C8B-B14F-4D97-AF65-F5344CB8AC3E}">
        <p14:creationId xmlns:p14="http://schemas.microsoft.com/office/powerpoint/2010/main" val="136913001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396" y="1412776"/>
            <a:ext cx="86750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Паспорт и СНИЛС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основные документы на портале </a:t>
            </a:r>
            <a:r>
              <a:rPr lang="ru-RU" sz="20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госуслуг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Но чем больше данных вы добавите, тем больше услуг сможете получить. 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090507"/>
            <a:ext cx="4275828" cy="447586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84806" y="2120662"/>
            <a:ext cx="48912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Поэтому советуем добавить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автомобиля и водительского удостоверения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По ИНН вы сможете оплачивать налоговую задолженность, а по данным машины и водительского удостоверения — штрафы ГИБДД.</a:t>
            </a:r>
          </a:p>
          <a:p>
            <a:pPr algn="just"/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вы уже получали ИНН в налоговой, но под рукой у вас его нет, нажмите ссылку «Узнай свой ИНН», и система покажет номер.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не получали, обратитесь в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налоговую инспекцию</a:t>
            </a:r>
            <a:r>
              <a:rPr lang="ru-RU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55469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714" y="1062885"/>
            <a:ext cx="8165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Регистрация</a:t>
            </a:r>
            <a:r>
              <a:rPr lang="ru-RU" sz="2400" dirty="0">
                <a:solidFill>
                  <a:srgbClr val="003366"/>
                </a:solidFill>
              </a:rPr>
              <a:t> </a:t>
            </a:r>
            <a:r>
              <a:rPr lang="ru-RU" sz="2400" dirty="0">
                <a:solidFill>
                  <a:srgbClr val="C00000"/>
                </a:solidFill>
              </a:rPr>
              <a:t>Упрощенной учетной записи</a:t>
            </a:r>
            <a:r>
              <a:rPr lang="ru-RU" sz="2400" dirty="0">
                <a:solidFill>
                  <a:srgbClr val="003366"/>
                </a:solidFill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0714" y="1484784"/>
            <a:ext cx="82377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3366"/>
                </a:solidFill>
              </a:rPr>
              <a:t>Нажмите кнопку «</a:t>
            </a:r>
            <a:r>
              <a:rPr lang="ru-RU" sz="2400" i="1" dirty="0">
                <a:solidFill>
                  <a:srgbClr val="C00000"/>
                </a:solidFill>
              </a:rPr>
              <a:t>Зарегистрироваться</a:t>
            </a:r>
            <a:r>
              <a:rPr lang="ru-RU" sz="2400" dirty="0">
                <a:solidFill>
                  <a:srgbClr val="003366"/>
                </a:solidFill>
              </a:rPr>
              <a:t>» на главной странице портала. В регистрационной форме укажите имя, фамилию, номер мобильного телефона или адрес электронной почты.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863" y="3196406"/>
            <a:ext cx="2828925" cy="28860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778" y="2780927"/>
            <a:ext cx="2577731" cy="3717032"/>
          </a:xfrm>
          <a:prstGeom prst="rect">
            <a:avLst/>
          </a:prstGeom>
        </p:spPr>
      </p:pic>
      <p:sp>
        <p:nvSpPr>
          <p:cNvPr id="12" name="Овал 11"/>
          <p:cNvSpPr/>
          <p:nvPr/>
        </p:nvSpPr>
        <p:spPr>
          <a:xfrm>
            <a:off x="1123673" y="5301208"/>
            <a:ext cx="2935304" cy="4137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860032" y="4030597"/>
            <a:ext cx="2016225" cy="3178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860031" y="4369750"/>
            <a:ext cx="2016225" cy="3178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860031" y="4797152"/>
            <a:ext cx="2016225" cy="3178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860032" y="5229200"/>
            <a:ext cx="2016225" cy="3178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860032" y="6063516"/>
            <a:ext cx="2016225" cy="3178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2310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1305342"/>
            <a:ext cx="52565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3366"/>
                </a:solidFill>
              </a:rPr>
              <a:t>После подтверждения ввода данных, на указанный электронный адрес </a:t>
            </a:r>
            <a:r>
              <a:rPr lang="ru-RU" sz="2400" dirty="0" smtClean="0">
                <a:solidFill>
                  <a:srgbClr val="003366"/>
                </a:solidFill>
              </a:rPr>
              <a:t>придет </a:t>
            </a:r>
            <a:r>
              <a:rPr lang="ru-RU" sz="2400" dirty="0">
                <a:solidFill>
                  <a:srgbClr val="003366"/>
                </a:solidFill>
              </a:rPr>
              <a:t>ссылка для перехода к созданию пароля. Если в качестве контакта вы указали номер мобильного телефона, вам будет направлен код подтверждения, который нужно ввести перед созданием пароля</a:t>
            </a:r>
            <a:r>
              <a:rPr lang="ru-RU" sz="2400" dirty="0" smtClean="0">
                <a:solidFill>
                  <a:srgbClr val="003366"/>
                </a:solidFill>
              </a:rPr>
              <a:t>.</a:t>
            </a:r>
            <a:endParaRPr lang="ru-RU" sz="2400" dirty="0">
              <a:solidFill>
                <a:srgbClr val="0033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801" y="4835818"/>
            <a:ext cx="86903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3366"/>
                </a:solidFill>
              </a:rPr>
              <a:t>В качестве логина для входа на портал «</a:t>
            </a:r>
            <a:r>
              <a:rPr lang="ru-RU" sz="2400" dirty="0" err="1">
                <a:solidFill>
                  <a:srgbClr val="003366"/>
                </a:solidFill>
              </a:rPr>
              <a:t>Госуслуги</a:t>
            </a:r>
            <a:r>
              <a:rPr lang="ru-RU" sz="2400" dirty="0">
                <a:solidFill>
                  <a:srgbClr val="003366"/>
                </a:solidFill>
              </a:rPr>
              <a:t>» используется номер мобильного телефона или адрес электронной почты. После того, как вы укажете в профиле данные личных документов, можно будет выбрать вход по СНИЛС.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305342"/>
            <a:ext cx="2668921" cy="3533743"/>
          </a:xfrm>
          <a:prstGeom prst="rect">
            <a:avLst/>
          </a:prstGeom>
        </p:spPr>
      </p:pic>
      <p:sp>
        <p:nvSpPr>
          <p:cNvPr id="16" name="Овал 15"/>
          <p:cNvSpPr/>
          <p:nvPr/>
        </p:nvSpPr>
        <p:spPr>
          <a:xfrm>
            <a:off x="5724128" y="3212976"/>
            <a:ext cx="2559798" cy="56874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7521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20840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3366"/>
                </a:solidFill>
              </a:rPr>
              <a:t>При </a:t>
            </a:r>
            <a:r>
              <a:rPr lang="ru-RU" sz="2400" dirty="0" smtClean="0">
                <a:solidFill>
                  <a:srgbClr val="C00000"/>
                </a:solidFill>
              </a:rPr>
              <a:t>упрощенной </a:t>
            </a:r>
            <a:r>
              <a:rPr lang="ru-RU" sz="2400" dirty="0">
                <a:solidFill>
                  <a:srgbClr val="C00000"/>
                </a:solidFill>
              </a:rPr>
              <a:t>учетной </a:t>
            </a:r>
            <a:r>
              <a:rPr lang="ru-RU" sz="2400" dirty="0">
                <a:solidFill>
                  <a:srgbClr val="003366"/>
                </a:solidFill>
              </a:rPr>
              <a:t>записи </a:t>
            </a:r>
            <a:r>
              <a:rPr lang="ru-RU" sz="2400" dirty="0" smtClean="0">
                <a:solidFill>
                  <a:srgbClr val="003366"/>
                </a:solidFill>
              </a:rPr>
              <a:t>можно </a:t>
            </a:r>
            <a:r>
              <a:rPr lang="ru-RU" sz="2400" dirty="0">
                <a:solidFill>
                  <a:srgbClr val="003366"/>
                </a:solidFill>
              </a:rPr>
              <a:t>пользоваться </a:t>
            </a:r>
            <a:r>
              <a:rPr lang="ru-RU" sz="2400" dirty="0">
                <a:solidFill>
                  <a:srgbClr val="C00000"/>
                </a:solidFill>
              </a:rPr>
              <a:t>ограниченным</a:t>
            </a:r>
            <a:r>
              <a:rPr lang="ru-RU" sz="2400" dirty="0">
                <a:solidFill>
                  <a:srgbClr val="003366"/>
                </a:solidFill>
              </a:rPr>
              <a:t> количеством государственных услуг, подтверждение личности для которых не требуется, а так же получать услуги справочно-информационного характера. Для того, чтобы </a:t>
            </a:r>
            <a:r>
              <a:rPr lang="ru-RU" sz="2400" dirty="0" smtClean="0">
                <a:solidFill>
                  <a:srgbClr val="C00000"/>
                </a:solidFill>
              </a:rPr>
              <a:t>полноценно</a:t>
            </a:r>
            <a:r>
              <a:rPr lang="ru-RU" sz="2400" dirty="0" smtClean="0">
                <a:solidFill>
                  <a:srgbClr val="003366"/>
                </a:solidFill>
              </a:rPr>
              <a:t> </a:t>
            </a:r>
            <a:r>
              <a:rPr lang="ru-RU" sz="2400" dirty="0">
                <a:solidFill>
                  <a:srgbClr val="003366"/>
                </a:solidFill>
              </a:rPr>
              <a:t>пользоваться порталом, </a:t>
            </a:r>
            <a:r>
              <a:rPr lang="ru-RU" sz="2400" dirty="0" smtClean="0">
                <a:solidFill>
                  <a:srgbClr val="003366"/>
                </a:solidFill>
              </a:rPr>
              <a:t>необходимо заполнить </a:t>
            </a:r>
            <a:r>
              <a:rPr lang="ru-RU" sz="2400" dirty="0">
                <a:solidFill>
                  <a:srgbClr val="003366"/>
                </a:solidFill>
              </a:rPr>
              <a:t>личную информацию и </a:t>
            </a:r>
            <a:r>
              <a:rPr lang="ru-RU" sz="2400" dirty="0">
                <a:solidFill>
                  <a:srgbClr val="C00000"/>
                </a:solidFill>
              </a:rPr>
              <a:t>подтвердить личность</a:t>
            </a:r>
            <a:r>
              <a:rPr lang="ru-RU" sz="2400" dirty="0">
                <a:solidFill>
                  <a:srgbClr val="003366"/>
                </a:solidFill>
              </a:rPr>
              <a:t>, тем самым повысив уровень аккаунта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9227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10714" y="1062885"/>
            <a:ext cx="8453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Этап 2. </a:t>
            </a:r>
            <a:r>
              <a:rPr lang="ru-RU" sz="2400" dirty="0">
                <a:solidFill>
                  <a:srgbClr val="003366"/>
                </a:solidFill>
              </a:rPr>
              <a:t>Подтверждение личных данных — </a:t>
            </a:r>
            <a:endParaRPr lang="ru-RU" sz="2400" dirty="0" smtClean="0">
              <a:solidFill>
                <a:srgbClr val="003366"/>
              </a:solidFill>
            </a:endParaRPr>
          </a:p>
          <a:p>
            <a:r>
              <a:rPr lang="ru-RU" sz="2400" dirty="0">
                <a:solidFill>
                  <a:srgbClr val="003366"/>
                </a:solidFill>
              </a:rPr>
              <a:t>	 </a:t>
            </a:r>
            <a:r>
              <a:rPr lang="ru-RU" sz="2400" dirty="0" smtClean="0">
                <a:solidFill>
                  <a:srgbClr val="003366"/>
                </a:solidFill>
              </a:rPr>
              <a:t> создание </a:t>
            </a:r>
            <a:r>
              <a:rPr lang="ru-RU" sz="2400" dirty="0">
                <a:solidFill>
                  <a:srgbClr val="C00000"/>
                </a:solidFill>
              </a:rPr>
              <a:t>Стандартной учетной записи</a:t>
            </a:r>
            <a:r>
              <a:rPr lang="ru-RU" sz="2400" dirty="0">
                <a:solidFill>
                  <a:srgbClr val="003366"/>
                </a:solidFill>
              </a:rPr>
              <a:t>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7" y="2379652"/>
            <a:ext cx="59268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3366"/>
                </a:solidFill>
              </a:rPr>
              <a:t>Заполните профиль пользователя </a:t>
            </a:r>
            <a:r>
              <a:rPr lang="ru-RU" sz="2400" dirty="0" smtClean="0">
                <a:solidFill>
                  <a:srgbClr val="003366"/>
                </a:solidFill>
              </a:rPr>
              <a:t>—укажите </a:t>
            </a:r>
            <a:r>
              <a:rPr lang="ru-RU" sz="2400" dirty="0">
                <a:solidFill>
                  <a:srgbClr val="003366"/>
                </a:solidFill>
              </a:rPr>
              <a:t>СНИЛС и данные документа, удостоверяющего личность (Паспорт гражданина РФ, для иностранных граждан — документ иностранного государства). Данные проходят проверку в ФМС РФ и Пенсионном фонде РФ. На ваш электронный адрес будет направлено уведомление о результатах проверки.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893882"/>
            <a:ext cx="2470483" cy="487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2362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10714" y="1062885"/>
            <a:ext cx="8453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Этап 3. </a:t>
            </a:r>
            <a:r>
              <a:rPr lang="ru-RU" sz="2400" dirty="0">
                <a:solidFill>
                  <a:srgbClr val="003366"/>
                </a:solidFill>
              </a:rPr>
              <a:t>Подтверждение личности — </a:t>
            </a:r>
            <a:endParaRPr lang="ru-RU" sz="2400" dirty="0" smtClean="0">
              <a:solidFill>
                <a:srgbClr val="003366"/>
              </a:solidFill>
            </a:endParaRPr>
          </a:p>
          <a:p>
            <a:r>
              <a:rPr lang="ru-RU" sz="2400" dirty="0">
                <a:solidFill>
                  <a:srgbClr val="003366"/>
                </a:solidFill>
              </a:rPr>
              <a:t>	</a:t>
            </a:r>
            <a:r>
              <a:rPr lang="ru-RU" sz="2400" dirty="0" smtClean="0">
                <a:solidFill>
                  <a:srgbClr val="003366"/>
                </a:solidFill>
              </a:rPr>
              <a:t>  создание </a:t>
            </a:r>
            <a:r>
              <a:rPr lang="ru-RU" sz="2400" dirty="0">
                <a:solidFill>
                  <a:srgbClr val="C00000"/>
                </a:solidFill>
              </a:rPr>
              <a:t>Подтвержденной учетной записи</a:t>
            </a:r>
            <a:r>
              <a:rPr lang="ru-RU" sz="2400" dirty="0">
                <a:solidFill>
                  <a:srgbClr val="003366"/>
                </a:solidFill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2194986"/>
            <a:ext cx="89289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3366"/>
                </a:solidFill>
              </a:rPr>
              <a:t>Подтвердите личность владельца учётной записи — </a:t>
            </a:r>
            <a:r>
              <a:rPr lang="ru-RU" sz="2000" dirty="0">
                <a:solidFill>
                  <a:srgbClr val="C00000"/>
                </a:solidFill>
              </a:rPr>
              <a:t>четыре способа</a:t>
            </a:r>
            <a:r>
              <a:rPr lang="ru-RU" sz="2000" dirty="0" smtClean="0">
                <a:solidFill>
                  <a:srgbClr val="003366"/>
                </a:solidFill>
              </a:rPr>
              <a:t>:</a:t>
            </a:r>
          </a:p>
          <a:p>
            <a:endParaRPr lang="ru-RU" sz="1200" dirty="0">
              <a:solidFill>
                <a:srgbClr val="003366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u="sng" dirty="0" smtClean="0">
                <a:solidFill>
                  <a:srgbClr val="003366"/>
                </a:solidFill>
              </a:rPr>
              <a:t>онлайн-банки</a:t>
            </a:r>
            <a:r>
              <a:rPr lang="ru-RU" sz="2000" dirty="0">
                <a:solidFill>
                  <a:srgbClr val="003366"/>
                </a:solidFill>
              </a:rPr>
              <a:t> </a:t>
            </a:r>
            <a:endParaRPr lang="ru-RU" sz="2000" dirty="0" smtClean="0">
              <a:solidFill>
                <a:srgbClr val="003366"/>
              </a:solidFill>
            </a:endParaRPr>
          </a:p>
          <a:p>
            <a:pPr lvl="1"/>
            <a:r>
              <a:rPr lang="ru-RU" sz="2000" dirty="0" smtClean="0">
                <a:solidFill>
                  <a:srgbClr val="003366"/>
                </a:solidFill>
              </a:rPr>
              <a:t>веб-версия</a:t>
            </a:r>
            <a:r>
              <a:rPr lang="ru-RU" sz="2000" dirty="0">
                <a:solidFill>
                  <a:srgbClr val="003366"/>
                </a:solidFill>
              </a:rPr>
              <a:t> </a:t>
            </a:r>
            <a:r>
              <a:rPr lang="ru-RU" sz="2000" u="sng" dirty="0">
                <a:solidFill>
                  <a:srgbClr val="C00000"/>
                </a:solidFill>
              </a:rPr>
              <a:t>Сбербанк Онлайн</a:t>
            </a:r>
            <a:r>
              <a:rPr lang="ru-RU" sz="2000" dirty="0">
                <a:solidFill>
                  <a:srgbClr val="003366"/>
                </a:solidFill>
              </a:rPr>
              <a:t>, </a:t>
            </a:r>
            <a:r>
              <a:rPr lang="ru-RU" sz="2000" u="sng" dirty="0" smtClean="0">
                <a:solidFill>
                  <a:srgbClr val="C00000"/>
                </a:solidFill>
              </a:rPr>
              <a:t>Тинькофф</a:t>
            </a:r>
            <a:r>
              <a:rPr lang="ru-RU" sz="2000" dirty="0">
                <a:solidFill>
                  <a:srgbClr val="003366"/>
                </a:solidFill>
              </a:rPr>
              <a:t>, </a:t>
            </a:r>
            <a:r>
              <a:rPr lang="ru-RU" sz="2000" u="sng" dirty="0">
                <a:solidFill>
                  <a:srgbClr val="C00000"/>
                </a:solidFill>
              </a:rPr>
              <a:t>Почта </a:t>
            </a:r>
            <a:r>
              <a:rPr lang="ru-RU" sz="2000" u="sng" dirty="0" smtClean="0">
                <a:solidFill>
                  <a:srgbClr val="C00000"/>
                </a:solidFill>
              </a:rPr>
              <a:t>Банк Онлайн </a:t>
            </a:r>
            <a:r>
              <a:rPr lang="ru-RU" sz="2000" dirty="0" smtClean="0">
                <a:solidFill>
                  <a:srgbClr val="003366"/>
                </a:solidFill>
              </a:rPr>
              <a:t>мобильный </a:t>
            </a:r>
            <a:r>
              <a:rPr lang="ru-RU" sz="2000" dirty="0">
                <a:solidFill>
                  <a:srgbClr val="003366"/>
                </a:solidFill>
              </a:rPr>
              <a:t>или интернет-банк   (при условии, что вы клиент банка, в котором собираетесь подтверждать учётную запись</a:t>
            </a:r>
            <a:r>
              <a:rPr lang="ru-RU" sz="2000" dirty="0" smtClean="0">
                <a:solidFill>
                  <a:srgbClr val="003366"/>
                </a:solidFill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u="sng" dirty="0" smtClean="0">
                <a:solidFill>
                  <a:srgbClr val="003366"/>
                </a:solidFill>
              </a:rPr>
              <a:t>лично</a:t>
            </a:r>
            <a:endParaRPr lang="ru-RU" sz="2000" dirty="0" smtClean="0">
              <a:solidFill>
                <a:srgbClr val="003366"/>
              </a:solidFill>
            </a:endParaRPr>
          </a:p>
          <a:p>
            <a:pPr lvl="1"/>
            <a:r>
              <a:rPr lang="ru-RU" sz="2000" dirty="0" smtClean="0">
                <a:solidFill>
                  <a:srgbClr val="003366"/>
                </a:solidFill>
              </a:rPr>
              <a:t>посетив </a:t>
            </a:r>
            <a:r>
              <a:rPr lang="ru-RU" sz="2000" dirty="0">
                <a:solidFill>
                  <a:srgbClr val="003366"/>
                </a:solidFill>
              </a:rPr>
              <a:t>один из </a:t>
            </a:r>
            <a:r>
              <a:rPr lang="ru-RU" sz="2000" u="sng" dirty="0">
                <a:solidFill>
                  <a:srgbClr val="C00000"/>
                </a:solidFill>
              </a:rPr>
              <a:t>Центров обслуживания</a:t>
            </a:r>
            <a:r>
              <a:rPr lang="ru-RU" sz="2000" dirty="0">
                <a:solidFill>
                  <a:srgbClr val="003366"/>
                </a:solidFill>
              </a:rPr>
              <a:t> с паспортом и </a:t>
            </a:r>
            <a:r>
              <a:rPr lang="ru-RU" sz="2000" dirty="0" smtClean="0">
                <a:solidFill>
                  <a:srgbClr val="003366"/>
                </a:solidFill>
              </a:rPr>
              <a:t>СНИЛС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u="sng" dirty="0" smtClean="0">
                <a:solidFill>
                  <a:srgbClr val="003366"/>
                </a:solidFill>
              </a:rPr>
              <a:t>почтой</a:t>
            </a:r>
            <a:endParaRPr lang="ru-RU" sz="2000" dirty="0" smtClean="0">
              <a:solidFill>
                <a:srgbClr val="003366"/>
              </a:solidFill>
            </a:endParaRPr>
          </a:p>
          <a:p>
            <a:pPr lvl="1"/>
            <a:r>
              <a:rPr lang="ru-RU" sz="2000" dirty="0" smtClean="0">
                <a:solidFill>
                  <a:srgbClr val="003366"/>
                </a:solidFill>
              </a:rPr>
              <a:t>заказав </a:t>
            </a:r>
            <a:r>
              <a:rPr lang="ru-RU" sz="2000" dirty="0">
                <a:solidFill>
                  <a:srgbClr val="003366"/>
                </a:solidFill>
              </a:rPr>
              <a:t>из профиля </a:t>
            </a:r>
            <a:r>
              <a:rPr lang="ru-RU" sz="2000" u="sng" dirty="0">
                <a:solidFill>
                  <a:srgbClr val="C00000"/>
                </a:solidFill>
              </a:rPr>
              <a:t>код подтверждения личности по Почте России</a:t>
            </a:r>
            <a:r>
              <a:rPr lang="ru-RU" sz="2000" dirty="0" smtClean="0">
                <a:solidFill>
                  <a:srgbClr val="003366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u="sng" dirty="0" smtClean="0">
                <a:solidFill>
                  <a:srgbClr val="003366"/>
                </a:solidFill>
              </a:rPr>
              <a:t>электронной </a:t>
            </a:r>
            <a:r>
              <a:rPr lang="ru-RU" sz="2000" u="sng" dirty="0">
                <a:solidFill>
                  <a:srgbClr val="003366"/>
                </a:solidFill>
              </a:rPr>
              <a:t>подписью</a:t>
            </a:r>
            <a:r>
              <a:rPr lang="ru-RU" sz="2000" dirty="0">
                <a:solidFill>
                  <a:srgbClr val="003366"/>
                </a:solidFill>
              </a:rPr>
              <a:t> </a:t>
            </a:r>
            <a:endParaRPr lang="ru-RU" sz="2000" dirty="0" smtClean="0">
              <a:solidFill>
                <a:srgbClr val="003366"/>
              </a:solidFill>
            </a:endParaRPr>
          </a:p>
          <a:p>
            <a:pPr lvl="1"/>
            <a:r>
              <a:rPr lang="ru-RU" sz="2000" dirty="0" smtClean="0">
                <a:solidFill>
                  <a:srgbClr val="003366"/>
                </a:solidFill>
              </a:rPr>
              <a:t>можно </a:t>
            </a:r>
            <a:r>
              <a:rPr lang="ru-RU" sz="2000" dirty="0">
                <a:solidFill>
                  <a:srgbClr val="003366"/>
                </a:solidFill>
              </a:rPr>
              <a:t>использовать Квалифицированную электронную подпись (КЭП) или Универсальную электронную карту (УЭК).</a:t>
            </a:r>
          </a:p>
        </p:txBody>
      </p:sp>
    </p:spTree>
    <p:extLst>
      <p:ext uri="{BB962C8B-B14F-4D97-AF65-F5344CB8AC3E}">
        <p14:creationId xmlns:p14="http://schemas.microsoft.com/office/powerpoint/2010/main" val="3564976259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11739</TotalTime>
  <Words>508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Wingdings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Пономаренко Марина Викторовна</cp:lastModifiedBy>
  <cp:revision>879</cp:revision>
  <cp:lastPrinted>2014-04-04T04:07:32Z</cp:lastPrinted>
  <dcterms:created xsi:type="dcterms:W3CDTF">2007-09-30T08:47:55Z</dcterms:created>
  <dcterms:modified xsi:type="dcterms:W3CDTF">2018-12-21T10:27:37Z</dcterms:modified>
</cp:coreProperties>
</file>